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8"/>
  </p:notesMasterIdLst>
  <p:sldIdLst>
    <p:sldId id="256" r:id="rId2"/>
    <p:sldId id="257" r:id="rId3"/>
    <p:sldId id="259" r:id="rId4"/>
    <p:sldId id="303" r:id="rId5"/>
    <p:sldId id="260" r:id="rId6"/>
    <p:sldId id="272" r:id="rId7"/>
    <p:sldId id="273" r:id="rId8"/>
    <p:sldId id="274" r:id="rId9"/>
    <p:sldId id="275" r:id="rId10"/>
    <p:sldId id="276" r:id="rId11"/>
    <p:sldId id="320" r:id="rId12"/>
    <p:sldId id="311" r:id="rId13"/>
    <p:sldId id="306" r:id="rId14"/>
    <p:sldId id="277" r:id="rId15"/>
    <p:sldId id="291" r:id="rId16"/>
    <p:sldId id="307" r:id="rId17"/>
    <p:sldId id="278" r:id="rId18"/>
    <p:sldId id="280" r:id="rId19"/>
    <p:sldId id="308" r:id="rId20"/>
    <p:sldId id="279" r:id="rId21"/>
    <p:sldId id="281" r:id="rId22"/>
    <p:sldId id="282" r:id="rId23"/>
    <p:sldId id="283" r:id="rId24"/>
    <p:sldId id="284" r:id="rId25"/>
    <p:sldId id="285" r:id="rId26"/>
    <p:sldId id="287" r:id="rId27"/>
    <p:sldId id="316" r:id="rId28"/>
    <p:sldId id="315" r:id="rId29"/>
    <p:sldId id="317" r:id="rId30"/>
    <p:sldId id="318" r:id="rId31"/>
    <p:sldId id="288" r:id="rId32"/>
    <p:sldId id="289" r:id="rId33"/>
    <p:sldId id="309" r:id="rId34"/>
    <p:sldId id="310" r:id="rId35"/>
    <p:sldId id="265" r:id="rId36"/>
    <p:sldId id="294" r:id="rId37"/>
    <p:sldId id="296" r:id="rId38"/>
    <p:sldId id="295" r:id="rId39"/>
    <p:sldId id="298" r:id="rId40"/>
    <p:sldId id="299" r:id="rId41"/>
    <p:sldId id="300" r:id="rId42"/>
    <p:sldId id="301" r:id="rId43"/>
    <p:sldId id="297" r:id="rId44"/>
    <p:sldId id="302" r:id="rId45"/>
    <p:sldId id="267" r:id="rId46"/>
    <p:sldId id="261" r:id="rId47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78909" autoAdjust="0"/>
  </p:normalViewPr>
  <p:slideViewPr>
    <p:cSldViewPr>
      <p:cViewPr varScale="1">
        <p:scale>
          <a:sx n="37" d="100"/>
          <a:sy n="37" d="100"/>
        </p:scale>
        <p:origin x="-1236" y="-90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866577">
              <a:buClrTx/>
              <a:buSzTx/>
              <a:buNone/>
              <a:defRPr/>
            </a:pPr>
            <a:r>
              <a:rPr lang="pt-BR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883827" y="8685421"/>
            <a:ext cx="2972590" cy="457127"/>
          </a:xfrm>
          <a:prstGeom prst="rect">
            <a:avLst/>
          </a:prstGeom>
        </p:spPr>
        <p:txBody>
          <a:bodyPr lIns="86658" tIns="43329" rIns="86658" bIns="43329"/>
          <a:lstStyle/>
          <a:p>
            <a:fld id="{CA84D483-B81F-4DAE-8136-70461C57F3BF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9200"/>
              <a:buFont typeface="Calibri"/>
              <a:buNone/>
              <a:defRPr sz="9200" b="1" i="0" u="none" strike="noStrike" cap="none">
                <a:solidFill>
                  <a:srgbClr val="2375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68" y="678647"/>
            <a:ext cx="8343712" cy="213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54676" y="9109915"/>
            <a:ext cx="1225590" cy="9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17486" y="7124700"/>
            <a:ext cx="1006194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/>
          </a:blip>
          <a:srcRect b="2091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7">
            <a:alphaModFix/>
          </a:blip>
          <a:srcRect b="2145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sz="4300" b="1" i="0" u="none" strike="noStrike" cap="non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sz="4300" b="1" i="0" u="none" strike="noStrike" cap="non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">
  <p:cSld name="Fundo Azul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sz="6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1">
  <p:cSld name="Conteúdo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sz="7000" b="1" i="0" u="none" strike="noStrike" cap="non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2">
  <p:cSld name="Conteúd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sz="7000" b="1" i="0" u="none" strike="noStrike" cap="non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m Azul">
  <p:cSld name="Fim Azu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sz="9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7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40" name="Google Shape;40;p7"/>
            <p:cNvSpPr/>
            <p:nvPr/>
          </p:nvSpPr>
          <p:spPr>
            <a:xfrm>
              <a:off x="7353300" y="8902699"/>
              <a:ext cx="3600450" cy="1397000"/>
            </a:xfrm>
            <a:custGeom>
              <a:avLst/>
              <a:gdLst/>
              <a:ahLst/>
              <a:cxnLst/>
              <a:rect l="l" t="t" r="r" b="b"/>
              <a:pathLst>
                <a:path w="3600450" h="1397000" extrusionOk="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41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B6A58728-6493-4B7E-A23B-AF0B6D6EC8B3}" type="datetimeFigureOut">
              <a:rPr lang="pt-BR" smtClean="0"/>
              <a:pPr>
                <a:defRPr/>
              </a:pPr>
              <a:t>30/05/2024</a:t>
            </a:fld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2836E2B8-02E0-444A-AFB6-C040D68A762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83357"/>
            <a:ext cx="15087600" cy="1943100"/>
          </a:xfrm>
          <a:prstGeom prst="rect">
            <a:avLst/>
          </a:prstGeom>
        </p:spPr>
        <p:txBody>
          <a:bodyPr lIns="163284" tIns="81642" rIns="163284" bIns="81642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578895"/>
            <a:ext cx="8077200" cy="661749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578895"/>
            <a:ext cx="8077200" cy="661749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6EEF90E4-8CB4-4E6C-B9CF-57AAFB44E6ED}" type="datetimeFigureOut">
              <a:rPr lang="pt-BR" smtClean="0"/>
              <a:pPr>
                <a:defRPr/>
              </a:pPr>
              <a:t>30/05/2024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43E0ADBB-E9EE-4BE2-BFDB-66A7EFB3AE3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83357"/>
            <a:ext cx="15087600" cy="1943100"/>
          </a:xfrm>
          <a:prstGeom prst="rect">
            <a:avLst/>
          </a:prstGeom>
        </p:spPr>
        <p:txBody>
          <a:bodyPr lIns="163284" tIns="81642" rIns="163284" bIns="81642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505F54E2-886C-4C73-A64B-E5727858F20B}" type="datetimeFigureOut">
              <a:rPr lang="pt-BR" smtClean="0"/>
              <a:pPr>
                <a:defRPr/>
              </a:pPr>
              <a:t>30/05/2024</a:t>
            </a:fld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72600"/>
            <a:ext cx="4267200" cy="685800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68BE55C3-7D25-4ABA-B630-68535D9B2DE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012508" y="4135782"/>
            <a:ext cx="13716000" cy="240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9200"/>
              <a:buFont typeface="Calibri"/>
              <a:buNone/>
            </a:pPr>
            <a:r>
              <a:rPr lang="pt-BR" sz="7200" dirty="0" smtClean="0"/>
              <a:t>USO DA HISTOLOGIA NA PRÁTICA CLÍNICA EM DERMATOLOGIA</a:t>
            </a:r>
            <a:endParaRPr sz="720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dirty="0" err="1" smtClean="0"/>
              <a:t>Maraya</a:t>
            </a:r>
            <a:r>
              <a:rPr lang="pt-BR" dirty="0" smtClean="0"/>
              <a:t> Bittencourt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dirty="0" smtClean="0"/>
              <a:t>Universidade Federal do Pará – UFPA e Centro Universitário do Estado do Pará - CESUPA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508" y="3417932"/>
            <a:ext cx="3521392" cy="32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012508" y="6689115"/>
            <a:ext cx="3521392" cy="32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84" t="15413" r="9327" b="10634"/>
          <a:stretch>
            <a:fillRect/>
          </a:stretch>
        </p:blipFill>
        <p:spPr bwMode="auto">
          <a:xfrm>
            <a:off x="4549200" y="95941"/>
            <a:ext cx="9095394" cy="1019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8" descr="O que é psoríase: entenda a doença, seus tipos e tratamen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48"/>
            <a:ext cx="11535718" cy="7695972"/>
          </a:xfrm>
          <a:prstGeom prst="rect">
            <a:avLst/>
          </a:prstGeom>
          <a:noFill/>
        </p:spPr>
      </p:pic>
      <p:pic>
        <p:nvPicPr>
          <p:cNvPr id="83974" name="Picture 6" descr="C:\Users\maray\AppData\Local\Packages\Microsoft.Windows.Photos_8wekyb3d8bbwe\TempState\ShareServiceTempFolder\wow8w2vq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2036" y="1285848"/>
            <a:ext cx="9350456" cy="7643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t="3801" b="40550"/>
          <a:stretch>
            <a:fillRect/>
          </a:stretch>
        </p:blipFill>
        <p:spPr bwMode="auto">
          <a:xfrm>
            <a:off x="1654177" y="390525"/>
            <a:ext cx="14481174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t="24100" b="17645"/>
          <a:stretch>
            <a:fillRect/>
          </a:stretch>
        </p:blipFill>
        <p:spPr bwMode="auto">
          <a:xfrm>
            <a:off x="457201" y="5143500"/>
            <a:ext cx="17040226" cy="492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2" descr="Ulcerated plaque with a mammillated center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294" y="1714476"/>
            <a:ext cx="8318638" cy="628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 descr="File:Basal cell carcinoma - high ma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318" y="1928790"/>
            <a:ext cx="8792368" cy="585791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071506" y="571468"/>
            <a:ext cx="69669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4800" b="1" dirty="0" smtClean="0"/>
              <a:t>Carcinoma </a:t>
            </a:r>
            <a:r>
              <a:rPr lang="pt-BR" sz="4800" b="1" dirty="0" err="1" smtClean="0"/>
              <a:t>basocelular</a:t>
            </a:r>
            <a:endParaRPr lang="pt-BR" sz="4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567" t="11764" r="10764" b="5874"/>
          <a:stretch>
            <a:fillRect/>
          </a:stretch>
        </p:blipFill>
        <p:spPr bwMode="auto">
          <a:xfrm>
            <a:off x="5214910" y="214278"/>
            <a:ext cx="7110520" cy="993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31" y="361950"/>
            <a:ext cx="12014245" cy="953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472" y="5143500"/>
            <a:ext cx="8264542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CaixaDeTexto 3"/>
          <p:cNvSpPr txBox="1">
            <a:spLocks noChangeArrowheads="1"/>
          </p:cNvSpPr>
          <p:nvPr/>
        </p:nvSpPr>
        <p:spPr bwMode="auto">
          <a:xfrm>
            <a:off x="454027" y="500063"/>
            <a:ext cx="8460188" cy="71887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lIns="163284" tIns="81642" rIns="163284" bIns="81642">
            <a:spAutoFit/>
          </a:bodyPr>
          <a:lstStyle/>
          <a:p>
            <a:r>
              <a:rPr lang="pt-BR" sz="3600" dirty="0"/>
              <a:t>Diminuição ou ausência de </a:t>
            </a:r>
            <a:r>
              <a:rPr lang="pt-BR" sz="3600" dirty="0" err="1"/>
              <a:t>melanócitos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2"/>
          <p:cNvSpPr>
            <a:spLocks noGrp="1"/>
          </p:cNvSpPr>
          <p:nvPr>
            <p:ph type="title"/>
          </p:nvPr>
        </p:nvSpPr>
        <p:spPr>
          <a:xfrm>
            <a:off x="1079500" y="931070"/>
            <a:ext cx="3778220" cy="957263"/>
          </a:xfr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pt-BR" sz="5700" dirty="0">
                <a:solidFill>
                  <a:schemeClr val="tx1"/>
                </a:solidFill>
              </a:rPr>
              <a:t>Melanoma</a:t>
            </a:r>
          </a:p>
        </p:txBody>
      </p:sp>
      <p:pic>
        <p:nvPicPr>
          <p:cNvPr id="38915" name="Espaço Reservado para Imagem 4" descr="melanoma.tif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8952" b="8952"/>
          <a:stretch>
            <a:fillRect/>
          </a:stretch>
        </p:blipFill>
        <p:spPr>
          <a:xfrm>
            <a:off x="69851" y="3240883"/>
            <a:ext cx="18002250" cy="6872288"/>
          </a:xfrm>
          <a:prstGeom prst="rect">
            <a:avLst/>
          </a:prstGeom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76" y="607220"/>
            <a:ext cx="8607424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801" t="30799" r="9813" b="37297"/>
          <a:stretch>
            <a:fillRect/>
          </a:stretch>
        </p:blipFill>
        <p:spPr bwMode="auto">
          <a:xfrm>
            <a:off x="4470656" y="5443670"/>
            <a:ext cx="9173938" cy="462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b="4289"/>
          <a:stretch>
            <a:fillRect/>
          </a:stretch>
        </p:blipFill>
        <p:spPr bwMode="auto">
          <a:xfrm>
            <a:off x="142812" y="0"/>
            <a:ext cx="8358182" cy="52383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9769" r="16258"/>
          <a:stretch>
            <a:fillRect/>
          </a:stretch>
        </p:blipFill>
        <p:spPr bwMode="auto">
          <a:xfrm>
            <a:off x="9286876" y="0"/>
            <a:ext cx="7000924" cy="528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7149" r="14339"/>
          <a:stretch>
            <a:fillRect/>
          </a:stretch>
        </p:blipFill>
        <p:spPr bwMode="auto">
          <a:xfrm>
            <a:off x="107798" y="214314"/>
            <a:ext cx="12465226" cy="992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73026" y="3000360"/>
            <a:ext cx="521497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0658" name="Picture 2" descr="https://d3i71xaburhd42.cloudfront.net/d1d516f13448a3289aeca7ca925a7e801dac1d28/3-Figure2-1.png"/>
          <p:cNvPicPr>
            <a:picLocks noChangeAspect="1" noChangeArrowheads="1"/>
          </p:cNvPicPr>
          <p:nvPr/>
        </p:nvPicPr>
        <p:blipFill>
          <a:blip r:embed="rId2"/>
          <a:srcRect t="6148" b="5840"/>
          <a:stretch>
            <a:fillRect/>
          </a:stretch>
        </p:blipFill>
        <p:spPr bwMode="auto">
          <a:xfrm>
            <a:off x="285688" y="3000360"/>
            <a:ext cx="13155339" cy="5572164"/>
          </a:xfrm>
          <a:prstGeom prst="rect">
            <a:avLst/>
          </a:prstGeom>
          <a:noFill/>
        </p:spPr>
      </p:pic>
      <p:pic>
        <p:nvPicPr>
          <p:cNvPr id="70660" name="Picture 4" descr="https://d3i71xaburhd42.cloudfront.net/d1d516f13448a3289aeca7ca925a7e801dac1d28/4-Figure3-1.png"/>
          <p:cNvPicPr>
            <a:picLocks noChangeAspect="1" noChangeArrowheads="1"/>
          </p:cNvPicPr>
          <p:nvPr/>
        </p:nvPicPr>
        <p:blipFill>
          <a:blip r:embed="rId3"/>
          <a:srcRect l="56275" b="4305"/>
          <a:stretch>
            <a:fillRect/>
          </a:stretch>
        </p:blipFill>
        <p:spPr bwMode="auto">
          <a:xfrm>
            <a:off x="13358842" y="-1"/>
            <a:ext cx="4929158" cy="10276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</a:pPr>
            <a:r>
              <a:rPr lang="pt-BR"/>
              <a:t>Declaração de Conflito de Interesse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pt-BR" dirty="0" smtClean="0"/>
              <a:t>Sem </a:t>
            </a:r>
            <a:r>
              <a:rPr lang="pt-BR" dirty="0"/>
              <a:t>conflito</a:t>
            </a:r>
            <a:br>
              <a:rPr lang="pt-BR" dirty="0"/>
            </a:br>
            <a:r>
              <a:rPr lang="pt-BR" dirty="0"/>
              <a:t> de interesse a declarar</a:t>
            </a:r>
            <a:endParaRPr/>
          </a:p>
          <a:p>
            <a:pPr marL="0" lvl="0" indent="0" algn="ctr" rtl="0">
              <a:lnSpc>
                <a:spcPct val="133333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sz="3000"/>
          </a:p>
          <a:p>
            <a:pPr marL="0" lvl="0" indent="0" algn="ctr" rtl="0">
              <a:lnSpc>
                <a:spcPct val="153846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pt-BR" sz="2600" dirty="0"/>
              <a:t>Exigência da RDC Nº 96/08 da ANVISA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2874" y="1690912"/>
            <a:ext cx="6522253" cy="51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Cutis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633" t="37549" r="52540"/>
          <a:stretch>
            <a:fillRect/>
          </a:stretch>
        </p:blipFill>
        <p:spPr bwMode="auto">
          <a:xfrm>
            <a:off x="2500266" y="500030"/>
            <a:ext cx="12573088" cy="957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357154"/>
            <a:ext cx="288893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4800" dirty="0" err="1" smtClean="0"/>
              <a:t>Cutis</a:t>
            </a:r>
            <a:r>
              <a:rPr lang="pt-BR" sz="4800" dirty="0" smtClean="0"/>
              <a:t> laxa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10975" b="4878"/>
          <a:stretch>
            <a:fillRect/>
          </a:stretch>
        </p:blipFill>
        <p:spPr bwMode="auto">
          <a:xfrm>
            <a:off x="6286480" y="285716"/>
            <a:ext cx="9215501" cy="952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688" y="1857352"/>
            <a:ext cx="9429750" cy="689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8380" y="1857352"/>
            <a:ext cx="8127504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76" y="173833"/>
            <a:ext cx="8785224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810" y="5500690"/>
            <a:ext cx="77787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177" y="0"/>
            <a:ext cx="844673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807" y="1071534"/>
            <a:ext cx="825364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43934" y="1142972"/>
            <a:ext cx="9286940" cy="607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hi25707_12_01"/>
          <p:cNvPicPr>
            <a:picLocks noChangeAspect="1" noChangeArrowheads="1"/>
          </p:cNvPicPr>
          <p:nvPr/>
        </p:nvPicPr>
        <p:blipFill>
          <a:blip r:embed="rId3" cstate="print"/>
          <a:srcRect l="13235" t="14638" r="30790"/>
          <a:stretch>
            <a:fillRect/>
          </a:stretch>
        </p:blipFill>
        <p:spPr bwMode="auto">
          <a:xfrm>
            <a:off x="1" y="0"/>
            <a:ext cx="11250724" cy="96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t="11520" b="4399"/>
          <a:stretch>
            <a:fillRect/>
          </a:stretch>
        </p:blipFill>
        <p:spPr bwMode="auto">
          <a:xfrm>
            <a:off x="11287140" y="0"/>
            <a:ext cx="7000860" cy="97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Users\maray\AppData\Local\Packages\Microsoft.Windows.Photos_8wekyb3d8bbwe\TempState\ShareServiceTempFolder\t6x35w3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452802" y="1361135"/>
            <a:ext cx="10026593" cy="7643802"/>
          </a:xfrm>
          <a:prstGeom prst="rect">
            <a:avLst/>
          </a:prstGeom>
          <a:noFill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 r="15148"/>
          <a:stretch>
            <a:fillRect/>
          </a:stretch>
        </p:blipFill>
        <p:spPr bwMode="auto">
          <a:xfrm>
            <a:off x="0" y="71402"/>
            <a:ext cx="11644330" cy="1014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CaixaDeTexto 3"/>
          <p:cNvSpPr txBox="1">
            <a:spLocks noChangeArrowheads="1"/>
          </p:cNvSpPr>
          <p:nvPr/>
        </p:nvSpPr>
        <p:spPr bwMode="auto">
          <a:xfrm>
            <a:off x="357126" y="0"/>
            <a:ext cx="4071966" cy="173453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r>
              <a:rPr lang="pt-BR" sz="4800" b="1" dirty="0"/>
              <a:t>Hanseníase </a:t>
            </a:r>
          </a:p>
          <a:p>
            <a:r>
              <a:rPr lang="pt-BR" sz="1800" dirty="0"/>
              <a:t>Terminações nervosas sensitivas</a:t>
            </a:r>
          </a:p>
          <a:p>
            <a:r>
              <a:rPr lang="pt-BR" sz="1800" dirty="0"/>
              <a:t>Motoras  e autonômicas</a:t>
            </a:r>
          </a:p>
          <a:p>
            <a:r>
              <a:rPr lang="pt-BR" sz="1800" dirty="0"/>
              <a:t>Térmica – dolorosa – tátil </a:t>
            </a:r>
          </a:p>
        </p:txBody>
      </p:sp>
      <p:sp>
        <p:nvSpPr>
          <p:cNvPr id="25602" name="AutoShape 2" descr="Ziehl-Neelsen staining. |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930214" cy="6266183"/>
          </a:xfrm>
          <a:prstGeom prst="rect">
            <a:avLst/>
          </a:prstGeom>
          <a:noFill/>
        </p:spPr>
      </p:pic>
      <p:pic>
        <p:nvPicPr>
          <p:cNvPr id="82948" name="Picture 4" descr="https://img.medscape.com/pi/features/slideshow-slide/hair-loss/fig2.jpg"/>
          <p:cNvPicPr>
            <a:picLocks noChangeAspect="1" noChangeArrowheads="1"/>
          </p:cNvPicPr>
          <p:nvPr/>
        </p:nvPicPr>
        <p:blipFill>
          <a:blip r:embed="rId3"/>
          <a:srcRect l="8047"/>
          <a:stretch>
            <a:fillRect/>
          </a:stretch>
        </p:blipFill>
        <p:spPr bwMode="auto">
          <a:xfrm>
            <a:off x="13215966" y="0"/>
            <a:ext cx="5072034" cy="3751218"/>
          </a:xfrm>
          <a:prstGeom prst="rect">
            <a:avLst/>
          </a:prstGeom>
          <a:noFill/>
        </p:spPr>
      </p:pic>
      <p:pic>
        <p:nvPicPr>
          <p:cNvPr id="82950" name="Picture 6" descr="https://img.medscape.com/pi/features/slideshow-slide/hair-loss/fig1.jpg"/>
          <p:cNvPicPr>
            <a:picLocks noChangeAspect="1" noChangeArrowheads="1"/>
          </p:cNvPicPr>
          <p:nvPr/>
        </p:nvPicPr>
        <p:blipFill>
          <a:blip r:embed="rId4"/>
          <a:srcRect l="23851" r="27298"/>
          <a:stretch>
            <a:fillRect/>
          </a:stretch>
        </p:blipFill>
        <p:spPr bwMode="auto">
          <a:xfrm>
            <a:off x="13144528" y="4000492"/>
            <a:ext cx="4429156" cy="6166037"/>
          </a:xfrm>
          <a:prstGeom prst="rect">
            <a:avLst/>
          </a:prstGeom>
          <a:noFill/>
        </p:spPr>
      </p:pic>
      <p:pic>
        <p:nvPicPr>
          <p:cNvPr id="82952" name="Picture 8" descr="https://img.medscape.com/pi/features/slideshow-slide/hair-loss/fig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86508"/>
            <a:ext cx="5882414" cy="4000492"/>
          </a:xfrm>
          <a:prstGeom prst="rect">
            <a:avLst/>
          </a:prstGeom>
          <a:noFill/>
        </p:spPr>
      </p:pic>
      <p:pic>
        <p:nvPicPr>
          <p:cNvPr id="82954" name="Picture 10" descr="https://img.medscape.com/pi/features/slideshow-slide/hair-loss/fig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298" y="6143632"/>
            <a:ext cx="6092502" cy="4143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aray\AppData\Local\Packages\Microsoft.Windows.Photos_8wekyb3d8bbwe\TempState\ShareServiceTempFolder\fsil0hk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696" y="-65256"/>
            <a:ext cx="15652796" cy="10423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Unha Matr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50" y="5786472"/>
            <a:ext cx="7620000" cy="42862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6323" name="Picture 3" descr="Unha leito"/>
          <p:cNvPicPr>
            <a:picLocks noChangeAspect="1" noChangeArrowheads="1"/>
          </p:cNvPicPr>
          <p:nvPr/>
        </p:nvPicPr>
        <p:blipFill>
          <a:blip r:embed="rId3"/>
          <a:srcRect l="17389" r="20918" b="49054"/>
          <a:stretch>
            <a:fillRect/>
          </a:stretch>
        </p:blipFill>
        <p:spPr bwMode="auto">
          <a:xfrm>
            <a:off x="8000992" y="5807605"/>
            <a:ext cx="9572692" cy="4265117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0" y="0"/>
            <a:ext cx="4832350" cy="198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1800" dirty="0">
                <a:latin typeface="Tempus Sans ITC" pitchFamily="82" charset="0"/>
              </a:rPr>
              <a:t>Unha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9864726" y="3631407"/>
            <a:ext cx="44196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4300" dirty="0">
                <a:latin typeface="Tempus Sans ITC" pitchFamily="82" charset="0"/>
              </a:rPr>
              <a:t>           leito</a:t>
            </a:r>
            <a:endParaRPr lang="pt-BR" sz="4300" dirty="0"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56" y="0"/>
            <a:ext cx="10981322" cy="553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mtClean="0"/>
              <a:t>Pele</a:t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Maior órgão do corpo - peso aproximado de 5 kg e área próxima a 1,75 </a:t>
            </a:r>
            <a:r>
              <a:rPr lang="pt-BR" sz="3600" dirty="0" err="1" smtClean="0">
                <a:solidFill>
                  <a:schemeClr val="tx1"/>
                </a:solidFill>
              </a:rPr>
              <a:t>m²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 Proteção (contra </a:t>
            </a:r>
            <a:r>
              <a:rPr lang="pt-BR" sz="3600" dirty="0" smtClean="0">
                <a:solidFill>
                  <a:schemeClr val="tx1"/>
                </a:solidFill>
              </a:rPr>
              <a:t>R</a:t>
            </a:r>
            <a:r>
              <a:rPr lang="pt-BR" sz="3600" dirty="0" smtClean="0">
                <a:solidFill>
                  <a:schemeClr val="tx1"/>
                </a:solidFill>
              </a:rPr>
              <a:t>UV</a:t>
            </a:r>
            <a:r>
              <a:rPr lang="pt-BR" sz="3600" dirty="0" smtClean="0">
                <a:solidFill>
                  <a:schemeClr val="tx1"/>
                </a:solidFill>
              </a:rPr>
              <a:t>, desidratação, invasão microbiana, lesões mecânicas, estresses químicos e térmicos)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 Retém água e excreta medicamentos e resíduos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 err="1" smtClean="0">
                <a:solidFill>
                  <a:schemeClr val="tx1"/>
                </a:solidFill>
              </a:rPr>
              <a:t>Termorregulação</a:t>
            </a:r>
            <a:r>
              <a:rPr lang="pt-BR" sz="3600" dirty="0" smtClean="0">
                <a:solidFill>
                  <a:schemeClr val="tx1"/>
                </a:solidFill>
              </a:rPr>
              <a:t> através de vasos sanguíneos e glândulas </a:t>
            </a:r>
            <a:r>
              <a:rPr lang="pt-BR" sz="3600" dirty="0" err="1" smtClean="0">
                <a:solidFill>
                  <a:schemeClr val="tx1"/>
                </a:solidFill>
              </a:rPr>
              <a:t>écrinas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 Metabólico: produção de vitamina D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 Sensorial: contém terminações periféricas de nervos sensoriais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5755"/>
              </a:buClr>
              <a:buSzPts val="3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Jcm 12 02203 g002"/>
          <p:cNvPicPr>
            <a:picLocks noChangeAspect="1" noChangeArrowheads="1"/>
          </p:cNvPicPr>
          <p:nvPr/>
        </p:nvPicPr>
        <p:blipFill>
          <a:blip r:embed="rId2"/>
          <a:srcRect l="1816" t="6014" b="53498"/>
          <a:stretch>
            <a:fillRect/>
          </a:stretch>
        </p:blipFill>
        <p:spPr bwMode="auto">
          <a:xfrm>
            <a:off x="140387" y="2143104"/>
            <a:ext cx="18076239" cy="4500594"/>
          </a:xfrm>
          <a:prstGeom prst="rect">
            <a:avLst/>
          </a:prstGeom>
          <a:noFill/>
        </p:spPr>
      </p:pic>
      <p:sp>
        <p:nvSpPr>
          <p:cNvPr id="77828" name="AutoShape 4" descr="RACGP - Pigmented lesions of the nail bed – Clinical assess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828801" y="2171700"/>
            <a:ext cx="7499350" cy="6858000"/>
          </a:xfrm>
        </p:spPr>
        <p:txBody>
          <a:bodyPr/>
          <a:lstStyle/>
          <a:p>
            <a:endParaRPr lang="pt-BR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50" y="1795463"/>
            <a:ext cx="7067550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259116" y="1785915"/>
            <a:ext cx="10739960" cy="808436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64" y="1142972"/>
            <a:ext cx="7124700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40" y="1143027"/>
            <a:ext cx="10439400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Dermatologia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A dermatologia apresenta uma </a:t>
            </a:r>
            <a:r>
              <a:rPr lang="pt-BR" sz="3600" dirty="0" smtClean="0">
                <a:solidFill>
                  <a:schemeClr val="tx1"/>
                </a:solidFill>
              </a:rPr>
              <a:t>grande </a:t>
            </a:r>
            <a:r>
              <a:rPr lang="pt-BR" sz="3600" dirty="0" smtClean="0">
                <a:solidFill>
                  <a:schemeClr val="tx1"/>
                </a:solidFill>
              </a:rPr>
              <a:t>quantidade de diagnósticos descritos 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&gt; </a:t>
            </a:r>
            <a:r>
              <a:rPr lang="pt-BR" sz="3600" dirty="0" smtClean="0">
                <a:solidFill>
                  <a:schemeClr val="tx1"/>
                </a:solidFill>
              </a:rPr>
              <a:t>de 3 </a:t>
            </a:r>
            <a:r>
              <a:rPr lang="pt-BR" sz="3600" dirty="0" smtClean="0">
                <a:solidFill>
                  <a:schemeClr val="tx1"/>
                </a:solidFill>
              </a:rPr>
              <a:t>mil. 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Extensão, </a:t>
            </a:r>
            <a:r>
              <a:rPr lang="pt-BR" sz="3600" dirty="0" smtClean="0">
                <a:solidFill>
                  <a:schemeClr val="tx1"/>
                </a:solidFill>
              </a:rPr>
              <a:t>diversos tipos de </a:t>
            </a:r>
            <a:r>
              <a:rPr lang="pt-BR" sz="3600" dirty="0" smtClean="0">
                <a:solidFill>
                  <a:schemeClr val="tx1"/>
                </a:solidFill>
              </a:rPr>
              <a:t>células, riqueza </a:t>
            </a:r>
            <a:r>
              <a:rPr lang="pt-BR" sz="3600" dirty="0" smtClean="0">
                <a:solidFill>
                  <a:schemeClr val="tx1"/>
                </a:solidFill>
              </a:rPr>
              <a:t>de mecanismos fisiopatológicos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e proliferação constante.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A</a:t>
            </a:r>
            <a:r>
              <a:rPr lang="pt-BR" sz="3600" dirty="0" smtClean="0">
                <a:solidFill>
                  <a:schemeClr val="tx1"/>
                </a:solidFill>
              </a:rPr>
              <a:t>cesso </a:t>
            </a:r>
            <a:r>
              <a:rPr lang="pt-BR" sz="3600" dirty="0" smtClean="0">
                <a:solidFill>
                  <a:schemeClr val="tx1"/>
                </a:solidFill>
              </a:rPr>
              <a:t>para investigação </a:t>
            </a:r>
            <a:r>
              <a:rPr lang="pt-BR" sz="3600" dirty="0" smtClean="0">
                <a:solidFill>
                  <a:schemeClr val="tx1"/>
                </a:solidFill>
              </a:rPr>
              <a:t>complementar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Grande associação com manifestações cutâneas de doenças de outros órgãos ou sistêmicas. 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pt-BR" sz="3600" dirty="0" smtClean="0">
              <a:solidFill>
                <a:schemeClr val="tx1"/>
              </a:solidFill>
            </a:endParaRPr>
          </a:p>
          <a:p>
            <a:endParaRPr lang="pt-BR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dirty="0" err="1" smtClean="0"/>
              <a:t>Dermatopatologia</a:t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19150" y="2071666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Trata </a:t>
            </a:r>
            <a:r>
              <a:rPr lang="pt-BR" sz="3600" dirty="0" smtClean="0">
                <a:solidFill>
                  <a:schemeClr val="tx1"/>
                </a:solidFill>
              </a:rPr>
              <a:t>do estudo microscópico da pele, mucosa adjacente e anexos cutâneas.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Dermatologia </a:t>
            </a:r>
            <a:r>
              <a:rPr lang="pt-BR" sz="3600" dirty="0" smtClean="0">
                <a:solidFill>
                  <a:schemeClr val="tx1"/>
                </a:solidFill>
              </a:rPr>
              <a:t>e a </a:t>
            </a:r>
            <a:r>
              <a:rPr lang="pt-BR" sz="3600" dirty="0" err="1" smtClean="0">
                <a:solidFill>
                  <a:schemeClr val="tx1"/>
                </a:solidFill>
              </a:rPr>
              <a:t>dermatopatologia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são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complementares e intimamente relacionadas.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Uma compreensão fundamental das alterações </a:t>
            </a:r>
            <a:r>
              <a:rPr lang="pt-BR" sz="3600" dirty="0" err="1" smtClean="0">
                <a:solidFill>
                  <a:schemeClr val="tx1"/>
                </a:solidFill>
              </a:rPr>
              <a:t>dermatopatológicas</a:t>
            </a:r>
            <a:r>
              <a:rPr lang="pt-BR" sz="3600" dirty="0" smtClean="0">
                <a:solidFill>
                  <a:schemeClr val="tx1"/>
                </a:solidFill>
              </a:rPr>
              <a:t> é necessária se alguém deseja se tornar um dermatologista eficaz. 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Sem </a:t>
            </a:r>
            <a:r>
              <a:rPr lang="pt-BR" sz="3600" dirty="0" err="1" smtClean="0">
                <a:solidFill>
                  <a:schemeClr val="tx1"/>
                </a:solidFill>
              </a:rPr>
              <a:t>dermatopatologia</a:t>
            </a:r>
            <a:r>
              <a:rPr lang="pt-BR" sz="3600" dirty="0" smtClean="0">
                <a:solidFill>
                  <a:schemeClr val="tx1"/>
                </a:solidFill>
              </a:rPr>
              <a:t> ficaria difícil, se não impossível, diagnosticar muitas patologias da pele.</a:t>
            </a:r>
            <a:endParaRPr lang="pt-BR" sz="3600" dirty="0" smtClean="0">
              <a:solidFill>
                <a:schemeClr val="tx1"/>
              </a:solidFill>
            </a:endParaRPr>
          </a:p>
          <a:p>
            <a:pPr algn="just"/>
            <a:endParaRPr lang="pt-BR" sz="3200" dirty="0" smtClean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5755"/>
              </a:buClr>
              <a:buSzPts val="3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0125" y="2786046"/>
            <a:ext cx="16287750" cy="44627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pt-BR" sz="6600" dirty="0" smtClean="0"/>
              <a:t>Em qualquer departamento de </a:t>
            </a:r>
            <a:r>
              <a:rPr lang="pt-BR" sz="6600" dirty="0" err="1" smtClean="0"/>
              <a:t>histopatologia</a:t>
            </a:r>
            <a:r>
              <a:rPr lang="pt-BR" sz="6600" dirty="0" smtClean="0"/>
              <a:t>, as biópsias cutâneas constituem o principal parte da carga de trabalho. </a:t>
            </a:r>
          </a:p>
          <a:p>
            <a:endParaRPr lang="pt-BR" sz="6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Biópsia de pele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Um dos mais importantes métodos diagnósticos em dermatologia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Rotina na prática dermatológica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Executada de várias maneiras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Maioria dos erros diagnósticos começa com uma biópsia incorreta</a:t>
            </a:r>
          </a:p>
          <a:p>
            <a:pPr algn="just"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Mínima cicatriz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Técnicas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Biópsia </a:t>
            </a:r>
            <a:r>
              <a:rPr lang="pt-BR" sz="3600" dirty="0" smtClean="0">
                <a:solidFill>
                  <a:schemeClr val="tx1"/>
                </a:solidFill>
              </a:rPr>
              <a:t>por </a:t>
            </a:r>
            <a:r>
              <a:rPr lang="pt-BR" sz="3600" dirty="0" err="1" smtClean="0">
                <a:solidFill>
                  <a:schemeClr val="tx1"/>
                </a:solidFill>
              </a:rPr>
              <a:t>punch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  <a:endParaRPr lang="pt-BR" sz="36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Biópsia </a:t>
            </a:r>
            <a:r>
              <a:rPr lang="pt-BR" sz="3600" dirty="0" smtClean="0">
                <a:solidFill>
                  <a:schemeClr val="tx1"/>
                </a:solidFill>
              </a:rPr>
              <a:t>por </a:t>
            </a:r>
            <a:r>
              <a:rPr lang="pt-BR" sz="3600" dirty="0" err="1" smtClean="0">
                <a:solidFill>
                  <a:schemeClr val="tx1"/>
                </a:solidFill>
              </a:rPr>
              <a:t>s</a:t>
            </a:r>
            <a:r>
              <a:rPr lang="pt-BR" sz="3600" i="1" dirty="0" err="1" smtClean="0">
                <a:solidFill>
                  <a:schemeClr val="tx1"/>
                </a:solidFill>
              </a:rPr>
              <a:t>having</a:t>
            </a:r>
            <a:endParaRPr lang="pt-BR" sz="3600" i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Biópsia </a:t>
            </a:r>
            <a:r>
              <a:rPr lang="pt-BR" sz="3600" dirty="0" smtClean="0">
                <a:solidFill>
                  <a:schemeClr val="tx1"/>
                </a:solidFill>
              </a:rPr>
              <a:t>por excisão </a:t>
            </a:r>
            <a:endParaRPr lang="pt-BR" sz="36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3600" dirty="0" smtClean="0">
                <a:solidFill>
                  <a:schemeClr val="tx1"/>
                </a:solidFill>
              </a:rPr>
              <a:t>Biópsia </a:t>
            </a:r>
            <a:r>
              <a:rPr lang="pt-BR" sz="3600" dirty="0" smtClean="0">
                <a:solidFill>
                  <a:schemeClr val="tx1"/>
                </a:solidFill>
              </a:rPr>
              <a:t>por curetagem</a:t>
            </a:r>
          </a:p>
          <a:p>
            <a:endParaRPr lang="pt-BR" sz="3600" dirty="0" smtClean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64" y="357154"/>
            <a:ext cx="7429552" cy="909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https://http2.mlstatic.com/D_NQ_NP_2X_697279-MLB45658838418_042021-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436" name="AutoShape 4" descr="https://http2.mlstatic.com/D_NQ_NP_2X_697279-MLB45658838418_042021-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438" name="Picture 6" descr="C:\Users\maray\AppData\Local\Packages\Microsoft.Windows.Photos_8wekyb3d8bbwe\TempState\ShareServiceTempFolder\x0qcc9nx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1058" y="500030"/>
            <a:ext cx="8377553" cy="8936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Punch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382" y="2928922"/>
            <a:ext cx="87400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8446" y="2214542"/>
            <a:ext cx="6768751" cy="615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050" t="25387" r="2751" b="25050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398" y="1857352"/>
            <a:ext cx="10571540" cy="730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MVC-028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29092" y="357154"/>
            <a:ext cx="9455434" cy="910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225" y="2285980"/>
            <a:ext cx="6912767" cy="617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VC-034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43934" y="2253930"/>
            <a:ext cx="7141417" cy="6340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Shaving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r="3391"/>
          <a:stretch>
            <a:fillRect/>
          </a:stretch>
        </p:blipFill>
        <p:spPr bwMode="auto">
          <a:xfrm>
            <a:off x="5429224" y="284280"/>
            <a:ext cx="12490845" cy="1000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dirty="0" smtClean="0">
                <a:solidFill>
                  <a:schemeClr val="tx1"/>
                </a:solidFill>
              </a:rPr>
              <a:t>Biópsia por excisão </a:t>
            </a:r>
            <a:br>
              <a:rPr lang="pt-BR" sz="7200" dirty="0" smtClean="0">
                <a:solidFill>
                  <a:schemeClr val="tx1"/>
                </a:solidFill>
              </a:rPr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http://content.answcdn.com/main/content/img/medTest/f017003.jpg"/>
          <p:cNvPicPr/>
          <p:nvPr/>
        </p:nvPicPr>
        <p:blipFill>
          <a:blip r:embed="rId2" cstate="print"/>
          <a:srcRect b="6122"/>
          <a:stretch>
            <a:fillRect/>
          </a:stretch>
        </p:blipFill>
        <p:spPr bwMode="auto">
          <a:xfrm>
            <a:off x="1643010" y="1928790"/>
            <a:ext cx="13858972" cy="82153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Processamento do tecido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chemeClr val="tx1"/>
                </a:solidFill>
              </a:rPr>
              <a:t>Após a conclusão de uma biópsia de pele, o tecido </a:t>
            </a:r>
            <a:r>
              <a:rPr lang="pt-BR" sz="3200" dirty="0" smtClean="0">
                <a:solidFill>
                  <a:schemeClr val="tx1"/>
                </a:solidFill>
              </a:rPr>
              <a:t>é </a:t>
            </a:r>
            <a:r>
              <a:rPr lang="pt-BR" sz="3200" dirty="0" smtClean="0">
                <a:solidFill>
                  <a:schemeClr val="tx1"/>
                </a:solidFill>
              </a:rPr>
              <a:t>processado e seccionado para análise com microscopia óptica.</a:t>
            </a:r>
          </a:p>
          <a:p>
            <a:pPr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chemeClr val="tx1"/>
                </a:solidFill>
              </a:rPr>
              <a:t>A técnica </a:t>
            </a:r>
            <a:r>
              <a:rPr lang="pt-BR" sz="3200" dirty="0" smtClean="0">
                <a:solidFill>
                  <a:schemeClr val="tx1"/>
                </a:solidFill>
              </a:rPr>
              <a:t>da parafina é a mais comum.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chemeClr val="tx1"/>
                </a:solidFill>
              </a:rPr>
              <a:t>O tecido fresco é geralmente armazenado e transferido em fixador de </a:t>
            </a:r>
            <a:r>
              <a:rPr lang="pt-BR" sz="3200" dirty="0" err="1" smtClean="0">
                <a:solidFill>
                  <a:schemeClr val="tx1"/>
                </a:solidFill>
              </a:rPr>
              <a:t>formalina</a:t>
            </a:r>
            <a:r>
              <a:rPr lang="pt-BR" sz="3200" dirty="0" smtClean="0">
                <a:solidFill>
                  <a:schemeClr val="tx1"/>
                </a:solidFill>
              </a:rPr>
              <a:t> tamponada neutra a 10%, o que ajuda a manter a arquitetura do tecido através da ligação cruzada de resíduos de lisina. </a:t>
            </a:r>
          </a:p>
          <a:p>
            <a:pPr algn="just">
              <a:buFont typeface="Arial" pitchFamily="34" charset="0"/>
              <a:buChar char="•"/>
            </a:pPr>
            <a:r>
              <a:rPr lang="pt-BR" sz="3200" dirty="0" smtClean="0">
                <a:solidFill>
                  <a:schemeClr val="tx1"/>
                </a:solidFill>
              </a:rPr>
              <a:t>As </a:t>
            </a:r>
            <a:r>
              <a:rPr lang="pt-BR" sz="3200" dirty="0" smtClean="0">
                <a:solidFill>
                  <a:schemeClr val="tx1"/>
                </a:solidFill>
              </a:rPr>
              <a:t>etapas padrão para esse processo são fixação, desidratação, limpeza e infiltração de parafina. </a:t>
            </a:r>
          </a:p>
          <a:p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rPr lang="pt-BR" dirty="0" smtClean="0"/>
              <a:t>OBRIGADA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4018" y="6057900"/>
            <a:ext cx="7859964" cy="62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>
          <a:xfrm>
            <a:off x="1000125" y="3038167"/>
            <a:ext cx="16287750" cy="339121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sz="7200" dirty="0" smtClean="0"/>
              <a:t>A pele é um órgão complexo tanto estruturalmente como funcionalmente </a:t>
            </a: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661040"/>
            <a:ext cx="2757714" cy="480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6598" r="10989" b="11769"/>
          <a:stretch>
            <a:fillRect/>
          </a:stretch>
        </p:blipFill>
        <p:spPr bwMode="auto">
          <a:xfrm>
            <a:off x="4143340" y="1"/>
            <a:ext cx="9577551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Consultorio - Maraya\McKee\images\1FF1.jpg"/>
          <p:cNvPicPr>
            <a:picLocks noChangeAspect="1" noChangeArrowheads="1"/>
          </p:cNvPicPr>
          <p:nvPr/>
        </p:nvPicPr>
        <p:blipFill>
          <a:blip r:embed="rId2"/>
          <a:srcRect l="18636" t="1207" r="18634" b="8868"/>
          <a:stretch>
            <a:fillRect/>
          </a:stretch>
        </p:blipFill>
        <p:spPr bwMode="auto">
          <a:xfrm>
            <a:off x="4857720" y="142840"/>
            <a:ext cx="7215206" cy="9994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52" y="53554"/>
            <a:ext cx="13644594" cy="10233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2258" b="4399"/>
          <a:stretch>
            <a:fillRect/>
          </a:stretch>
        </p:blipFill>
        <p:spPr bwMode="auto">
          <a:xfrm>
            <a:off x="4857720" y="119507"/>
            <a:ext cx="9140730" cy="1016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395</Words>
  <PresentationFormat>Personalizar</PresentationFormat>
  <Paragraphs>60</Paragraphs>
  <Slides>46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Congresso de Patologia</vt:lpstr>
      <vt:lpstr>USO DA HISTOLOGIA NA PRÁTICA CLÍNICA EM DERMATOLOGIA</vt:lpstr>
      <vt:lpstr>Declaração de Conflito de Interesse</vt:lpstr>
      <vt:lpstr>Pele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Melanoma</vt:lpstr>
      <vt:lpstr>Slide 17</vt:lpstr>
      <vt:lpstr>Slide 18</vt:lpstr>
      <vt:lpstr>Slide 19</vt:lpstr>
      <vt:lpstr>Cutis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Dermatologia</vt:lpstr>
      <vt:lpstr>Dermatopatologia</vt:lpstr>
      <vt:lpstr>Slide 35</vt:lpstr>
      <vt:lpstr>Biópsia de pele</vt:lpstr>
      <vt:lpstr>Técnicas</vt:lpstr>
      <vt:lpstr>Slide 38</vt:lpstr>
      <vt:lpstr>Punch</vt:lpstr>
      <vt:lpstr>Slide 40</vt:lpstr>
      <vt:lpstr>Slide 41</vt:lpstr>
      <vt:lpstr>Slide 42</vt:lpstr>
      <vt:lpstr>Shaving </vt:lpstr>
      <vt:lpstr>Biópsia por excisão  </vt:lpstr>
      <vt:lpstr>Processamento do tecido</vt:lpstr>
      <vt:lpstr>OBRIGADA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PALESTRA TESTE PREENCHIMENTO</dc:title>
  <dc:creator>Maraya Bittencourt</dc:creator>
  <cp:lastModifiedBy>Maraya Bittencourt</cp:lastModifiedBy>
  <cp:revision>55</cp:revision>
  <dcterms:modified xsi:type="dcterms:W3CDTF">2024-05-30T16:32:16Z</dcterms:modified>
</cp:coreProperties>
</file>